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8"/>
  </p:notesMasterIdLst>
  <p:handoutMasterIdLst>
    <p:handoutMasterId r:id="rId89"/>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1" r:id="rId59"/>
    <p:sldId id="382" r:id="rId60"/>
    <p:sldId id="383" r:id="rId61"/>
    <p:sldId id="384" r:id="rId62"/>
    <p:sldId id="385" r:id="rId63"/>
    <p:sldId id="386" r:id="rId64"/>
    <p:sldId id="388" r:id="rId65"/>
    <p:sldId id="387" r:id="rId66"/>
    <p:sldId id="414" r:id="rId67"/>
    <p:sldId id="391" r:id="rId68"/>
    <p:sldId id="392" r:id="rId69"/>
    <p:sldId id="393" r:id="rId70"/>
    <p:sldId id="394" r:id="rId71"/>
    <p:sldId id="397" r:id="rId72"/>
    <p:sldId id="398" r:id="rId73"/>
    <p:sldId id="401" r:id="rId74"/>
    <p:sldId id="400" r:id="rId75"/>
    <p:sldId id="413" r:id="rId76"/>
    <p:sldId id="403" r:id="rId77"/>
    <p:sldId id="404" r:id="rId78"/>
    <p:sldId id="409" r:id="rId79"/>
    <p:sldId id="405" r:id="rId80"/>
    <p:sldId id="408" r:id="rId81"/>
    <p:sldId id="406" r:id="rId82"/>
    <p:sldId id="407" r:id="rId83"/>
    <p:sldId id="410" r:id="rId84"/>
    <p:sldId id="411" r:id="rId85"/>
    <p:sldId id="412" r:id="rId86"/>
    <p:sldId id="455" r:id="rId87"/>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9" autoAdjust="0"/>
    <p:restoredTop sz="95714" autoAdjust="0"/>
  </p:normalViewPr>
  <p:slideViewPr>
    <p:cSldViewPr snapToGrid="0" snapToObjects="1" showGuides="1">
      <p:cViewPr varScale="1">
        <p:scale>
          <a:sx n="102" d="100"/>
          <a:sy n="102" d="100"/>
        </p:scale>
        <p:origin x="904"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62</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69</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png"/><Relationship Id="rId5" Type="http://schemas.openxmlformats.org/officeDocument/2006/relationships/customXml" Target="../ink/ink1.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1"/>
            <a:ext cx="3521776" cy="5350804"/>
          </a:xfrm>
        </p:spPr>
        <p:txBody>
          <a:bodyPr>
            <a:normAutofit fontScale="77500" lnSpcReduction="20000"/>
          </a:bodyPr>
          <a:lstStyle/>
          <a:p>
            <a:pPr marL="0" indent="0">
              <a:buNone/>
            </a:pPr>
            <a:r>
              <a:rPr lang="en-US" sz="3600" dirty="0">
                <a:latin typeface="Calibri" panose="020F0502020204030204" pitchFamily="34" charset="0"/>
                <a:cs typeface="Arial" panose="020B0604020202020204" pitchFamily="34" charset="0"/>
              </a:rPr>
              <a:t>Scientists at Amgen tried to replicate </a:t>
            </a:r>
            <a:r>
              <a:rPr lang="en-US" sz="3600" b="1" dirty="0">
                <a:solidFill>
                  <a:schemeClr val="tx2"/>
                </a:solidFill>
                <a:latin typeface="Calibri" panose="020F0502020204030204" pitchFamily="34" charset="0"/>
                <a:cs typeface="Arial" panose="020B0604020202020204" pitchFamily="34" charset="0"/>
              </a:rPr>
              <a:t>53</a:t>
            </a:r>
            <a:r>
              <a:rPr lang="en-US" sz="3600" dirty="0">
                <a:solidFill>
                  <a:schemeClr val="tx2"/>
                </a:solidFill>
                <a:latin typeface="Calibri" panose="020F0502020204030204" pitchFamily="34" charset="0"/>
                <a:cs typeface="Arial" panose="020B0604020202020204" pitchFamily="34" charset="0"/>
              </a:rPr>
              <a:t> </a:t>
            </a:r>
            <a:r>
              <a:rPr lang="en-US" sz="36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rPr>
              <a:t>The Reproducibility Project: Cancer Biology </a:t>
            </a:r>
            <a:r>
              <a:rPr lang="en-US" dirty="0"/>
              <a:t>is an initiative to independently replicate selected results from a number of high-profile papers in the field of cancer biology.</a:t>
            </a:r>
          </a:p>
          <a:p>
            <a:pPr marL="0" indent="0">
              <a:buNone/>
            </a:pPr>
            <a:r>
              <a:rPr lang="en-US" dirty="0"/>
              <a:t> </a:t>
            </a:r>
          </a:p>
          <a:p>
            <a:r>
              <a:rPr lang="en-US" dirty="0"/>
              <a:t>The collaborators identified 50 high-impact preclinical cancer papers published from 2010 to 2012, began writing protocols to replicate key experiments, and published the plans in </a:t>
            </a:r>
            <a:r>
              <a:rPr lang="en-US" dirty="0" err="1"/>
              <a:t>eLife</a:t>
            </a:r>
            <a:r>
              <a:rPr lang="en-US" dirty="0"/>
              <a:t>.</a:t>
            </a:r>
          </a:p>
          <a:p>
            <a:pPr marL="0" indent="0">
              <a:buNone/>
            </a:pPr>
            <a:endParaRPr lang="en-US" dirty="0"/>
          </a:p>
          <a:p>
            <a:r>
              <a:rPr lang="en-US" dirty="0">
                <a:solidFill>
                  <a:schemeClr val="tx2"/>
                </a:solidFill>
              </a:rPr>
              <a:t>First batch of results: </a:t>
            </a:r>
            <a:r>
              <a:rPr lang="en-US" dirty="0"/>
              <a:t>Rigorous replication effort succeeds for </a:t>
            </a:r>
            <a:r>
              <a:rPr lang="en-US" dirty="0">
                <a:solidFill>
                  <a:srgbClr val="C00000"/>
                </a:solidFill>
              </a:rPr>
              <a:t>just two of five</a:t>
            </a:r>
            <a:r>
              <a:rPr lang="en-US" dirty="0"/>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0000" lnSpcReduction="20000"/>
          </a:bodyPr>
          <a:lstStyle/>
          <a:p>
            <a:pPr marL="285750" indent="-285750">
              <a:buFont typeface="Arial" charset="0"/>
              <a:buChar char="•"/>
            </a:pPr>
            <a:r>
              <a:rPr lang="en-US" sz="3600" dirty="0"/>
              <a:t>A hallmark of scientific creativity is the ability to see </a:t>
            </a:r>
            <a:r>
              <a:rPr lang="en-US" sz="3600" dirty="0">
                <a:solidFill>
                  <a:srgbClr val="FF0000"/>
                </a:solidFill>
              </a:rPr>
              <a:t>novel</a:t>
            </a:r>
            <a:r>
              <a:rPr lang="en-US" sz="3600" dirty="0"/>
              <a:t> and </a:t>
            </a:r>
            <a:r>
              <a:rPr lang="en-US" sz="3600" dirty="0">
                <a:solidFill>
                  <a:srgbClr val="FF0000"/>
                </a:solidFill>
              </a:rPr>
              <a:t>unexpected</a:t>
            </a:r>
            <a:r>
              <a:rPr lang="en-US" sz="3600" dirty="0"/>
              <a:t> patterns in data. </a:t>
            </a:r>
          </a:p>
          <a:p>
            <a:pPr marL="285750" indent="-285750">
              <a:buFont typeface="Arial" charset="0"/>
              <a:buChar char="•"/>
            </a:pPr>
            <a:r>
              <a:rPr lang="en-US" sz="3600" dirty="0"/>
              <a:t>However, a major challenge for scientists is to be </a:t>
            </a:r>
            <a:r>
              <a:rPr lang="en-US" sz="3600" dirty="0">
                <a:solidFill>
                  <a:schemeClr val="tx2"/>
                </a:solidFill>
              </a:rPr>
              <a:t>open to new and important insights </a:t>
            </a:r>
            <a:r>
              <a:rPr lang="en-US" sz="3600" u="sng" dirty="0"/>
              <a:t>while simultaneously</a:t>
            </a:r>
            <a:r>
              <a:rPr lang="en-US" sz="3600" dirty="0"/>
              <a:t> avoiding being misled by our tendency to see structure in randomness. </a:t>
            </a:r>
          </a:p>
          <a:p>
            <a:pPr marL="285750" indent="-285750">
              <a:buFont typeface="Arial" charset="0"/>
              <a:buChar char="•"/>
            </a:pPr>
            <a:r>
              <a:rPr lang="en-US" sz="3600" dirty="0"/>
              <a:t>The combination of </a:t>
            </a:r>
            <a:r>
              <a:rPr lang="en-US" sz="3600" dirty="0" err="1">
                <a:solidFill>
                  <a:schemeClr val="tx2"/>
                </a:solidFill>
              </a:rPr>
              <a:t>apophenia</a:t>
            </a:r>
            <a:r>
              <a:rPr lang="en-US" sz="3600" dirty="0">
                <a:solidFill>
                  <a:schemeClr val="tx2"/>
                </a:solidFill>
              </a:rPr>
              <a:t> </a:t>
            </a:r>
            <a:r>
              <a:rPr lang="en-US" sz="3600" dirty="0"/>
              <a:t>(the tendency to see patterns in random data), </a:t>
            </a:r>
            <a:r>
              <a:rPr lang="en-US" sz="3600" dirty="0">
                <a:solidFill>
                  <a:schemeClr val="tx2"/>
                </a:solidFill>
              </a:rPr>
              <a:t>confirmation bias </a:t>
            </a:r>
            <a:r>
              <a:rPr lang="en-US" sz="3600" dirty="0"/>
              <a:t>(the tendency to focus on evidence that is in line with our expectations or favored explanation) and </a:t>
            </a:r>
            <a:r>
              <a:rPr lang="en-US" sz="3600" dirty="0">
                <a:solidFill>
                  <a:schemeClr val="tx2"/>
                </a:solidFill>
              </a:rPr>
              <a:t>hindsight bias </a:t>
            </a:r>
            <a:r>
              <a:rPr lang="en-US" sz="3600" dirty="0"/>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dirty="0"/>
              <a:t>No interest in replication “</a:t>
            </a:r>
            <a:r>
              <a:rPr lang="en-US" i="1" dirty="0"/>
              <a:t>why come in second</a:t>
            </a:r>
            <a:r>
              <a:rPr lang="en-US" dirty="0"/>
              <a:t>”?</a:t>
            </a:r>
          </a:p>
          <a:p>
            <a:r>
              <a:rPr lang="en-US" dirty="0"/>
              <a:t>Fascinating findings over meticulous methods.</a:t>
            </a:r>
          </a:p>
          <a:p>
            <a:r>
              <a:rPr lang="en-US" dirty="0"/>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20000"/>
          </a:bodyPr>
          <a:lstStyle/>
          <a:p>
            <a:r>
              <a:rPr lang="en-US" dirty="0"/>
              <a:t>HARK’ing (Hypothesizing After Results Known)</a:t>
            </a:r>
          </a:p>
          <a:p>
            <a:r>
              <a:rPr lang="en-US" dirty="0"/>
              <a:t>No (pre-registered) research plan</a:t>
            </a:r>
          </a:p>
          <a:p>
            <a:r>
              <a:rPr lang="en-US" dirty="0"/>
              <a:t>No shared/structured workspace or material archive</a:t>
            </a:r>
          </a:p>
          <a:p>
            <a:r>
              <a:rPr lang="en-US" dirty="0"/>
              <a:t>Low power/sample size</a:t>
            </a:r>
          </a:p>
          <a:p>
            <a:r>
              <a:rPr lang="en-US" dirty="0"/>
              <a:t>No documentation and lack of transparency</a:t>
            </a:r>
          </a:p>
          <a:p>
            <a:r>
              <a:rPr lang="en-US" dirty="0"/>
              <a:t>Data analysis can be </a:t>
            </a:r>
            <a:r>
              <a:rPr lang="en-US" dirty="0">
                <a:solidFill>
                  <a:schemeClr val="tx2"/>
                </a:solidFill>
              </a:rPr>
              <a:t>rapid</a:t>
            </a:r>
            <a:r>
              <a:rPr lang="en-US" dirty="0"/>
              <a:t>, </a:t>
            </a:r>
            <a:r>
              <a:rPr lang="en-US" dirty="0">
                <a:solidFill>
                  <a:schemeClr val="tx2"/>
                </a:solidFill>
              </a:rPr>
              <a:t>flexible</a:t>
            </a:r>
            <a:r>
              <a:rPr lang="en-US" dirty="0"/>
              <a:t> and </a:t>
            </a:r>
            <a:r>
              <a:rPr lang="en-US" dirty="0">
                <a:solidFill>
                  <a:schemeClr val="tx2"/>
                </a:solidFill>
              </a:rPr>
              <a:t>automated</a:t>
            </a:r>
            <a:r>
              <a:rPr lang="en-US" dirty="0"/>
              <a:t>. </a:t>
            </a:r>
          </a:p>
          <a:p>
            <a:r>
              <a:rPr lang="en-US" dirty="0"/>
              <a:t>In a high-dimensional dataset, there may be hundreds or thousands of reasonable alternative approaches to analyzing the same data. (</a:t>
            </a:r>
            <a:r>
              <a:rPr lang="en-US" dirty="0">
                <a:solidFill>
                  <a:schemeClr val="tx2"/>
                </a:solidFill>
              </a:rPr>
              <a:t>R.D.F.</a:t>
            </a:r>
            <a:r>
              <a:rPr lang="en-US" dirty="0"/>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t>All data processing and analytical choices made </a:t>
            </a:r>
            <a:r>
              <a:rPr lang="en-US" sz="3200" dirty="0">
                <a:solidFill>
                  <a:schemeClr val="accent2"/>
                </a:solidFill>
              </a:rPr>
              <a:t>after</a:t>
            </a:r>
            <a:r>
              <a:rPr lang="en-US" sz="3200" dirty="0"/>
              <a:t> seeing and </a:t>
            </a:r>
          </a:p>
          <a:p>
            <a:pPr marL="38100" lvl="0" indent="0" algn="ctr">
              <a:spcBef>
                <a:spcPts val="0"/>
              </a:spcBef>
              <a:buClr>
                <a:schemeClr val="dk1"/>
              </a:buClr>
              <a:buSzPct val="100000"/>
              <a:buNone/>
            </a:pPr>
            <a:r>
              <a:rPr lang="en-US" sz="3200" dirty="0"/>
              <a:t>interacting with your data</a:t>
            </a:r>
            <a:endParaRPr lang="en-US" sz="700" dirty="0"/>
          </a:p>
          <a:p>
            <a:pPr marL="38100" lvl="0">
              <a:spcBef>
                <a:spcPts val="0"/>
              </a:spcBef>
              <a:buClr>
                <a:schemeClr val="dk1"/>
              </a:buClr>
              <a:buSzPct val="100000"/>
            </a:pPr>
            <a:endParaRPr lang="en-US" sz="3200" dirty="0"/>
          </a:p>
          <a:p>
            <a:pPr marL="38100" lvl="0">
              <a:spcBef>
                <a:spcPts val="0"/>
              </a:spcBef>
              <a:buClr>
                <a:schemeClr val="dk1"/>
              </a:buClr>
              <a:buSzPct val="100000"/>
            </a:pPr>
            <a:r>
              <a:rPr lang="en-US" sz="3200" dirty="0"/>
              <a:t>Should I collect more data?</a:t>
            </a:r>
          </a:p>
          <a:p>
            <a:pPr marL="38100" lvl="0">
              <a:spcBef>
                <a:spcPts val="0"/>
              </a:spcBef>
              <a:buClr>
                <a:schemeClr val="dk1"/>
              </a:buClr>
              <a:buSzPct val="100000"/>
            </a:pPr>
            <a:r>
              <a:rPr lang="en-US" sz="3200" dirty="0"/>
              <a:t>Which observations should I exclude?</a:t>
            </a:r>
          </a:p>
          <a:p>
            <a:pPr marL="38100" lvl="0">
              <a:spcBef>
                <a:spcPts val="0"/>
              </a:spcBef>
              <a:buClr>
                <a:schemeClr val="dk1"/>
              </a:buClr>
              <a:buSzPct val="100000"/>
            </a:pPr>
            <a:r>
              <a:rPr lang="en-US" sz="3200" dirty="0"/>
              <a:t>Which conditions should I compare?</a:t>
            </a:r>
          </a:p>
          <a:p>
            <a:pPr marL="38100" lvl="0">
              <a:spcBef>
                <a:spcPts val="0"/>
              </a:spcBef>
              <a:buClr>
                <a:schemeClr val="dk1"/>
              </a:buClr>
              <a:buSzPct val="100000"/>
            </a:pPr>
            <a:r>
              <a:rPr lang="en-US" sz="3200" dirty="0"/>
              <a:t>What should be my main DV?</a:t>
            </a:r>
          </a:p>
          <a:p>
            <a:pPr marL="38100" lvl="0">
              <a:spcBef>
                <a:spcPts val="0"/>
              </a:spcBef>
              <a:buClr>
                <a:schemeClr val="dk1"/>
              </a:buClr>
              <a:buSzPct val="100000"/>
            </a:pPr>
            <a:r>
              <a:rPr lang="en-US" sz="3200" dirty="0"/>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t>We will first provide an introduction to the problem of irreproducibility (defining key terms and concepts). </a:t>
            </a:r>
          </a:p>
          <a:p>
            <a:r>
              <a:rPr lang="en-US" sz="3600" dirty="0"/>
              <a:t>We will follow with an overview of the </a:t>
            </a:r>
            <a:r>
              <a:rPr lang="en-US" sz="3600" dirty="0">
                <a:solidFill>
                  <a:schemeClr val="tx2"/>
                </a:solidFill>
              </a:rPr>
              <a:t>cultural shift </a:t>
            </a:r>
            <a:r>
              <a:rPr lang="en-US" sz="3600" dirty="0"/>
              <a:t>and introduce emerging tools and tactics for supporting and encouraging rigor and reproducibility in research.</a:t>
            </a:r>
          </a:p>
          <a:p>
            <a:r>
              <a:rPr lang="en-US" sz="3600" dirty="0"/>
              <a:t>Introduction of the </a:t>
            </a:r>
            <a:r>
              <a:rPr lang="en-US" sz="3600" b="1" dirty="0"/>
              <a:t>Open Access movement</a:t>
            </a:r>
            <a:r>
              <a:rPr lang="en-US" sz="3600" dirty="0"/>
              <a:t>. </a:t>
            </a:r>
          </a:p>
          <a:p>
            <a:r>
              <a:rPr lang="en-US" sz="3600" dirty="0"/>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Calibri" panose="020F0502020204030204" pitchFamily="34" charset="0"/>
            </a:endParaRP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549710" y="3336114"/>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pPr>
              <a:lnSpc>
                <a:spcPct val="90000"/>
              </a:lnSpc>
            </a:pPr>
            <a:r>
              <a:rPr lang="en-US" sz="3100" dirty="0"/>
              <a:t>Clarify NIH’s long-standing expectations regarding rigor and transparency and how we would like to see this described in applications</a:t>
            </a:r>
          </a:p>
          <a:p>
            <a:pPr>
              <a:lnSpc>
                <a:spcPct val="90000"/>
              </a:lnSpc>
            </a:pPr>
            <a:r>
              <a:rPr lang="en-US" sz="3100" dirty="0"/>
              <a:t>Raise awareness and begin culture shifts in the scientific community</a:t>
            </a:r>
          </a:p>
          <a:p>
            <a:pPr>
              <a:lnSpc>
                <a:spcPct val="90000"/>
              </a:lnSpc>
            </a:pPr>
            <a:r>
              <a:rPr lang="en-US" sz="3100" dirty="0"/>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pPr>
              <a:spcBef>
                <a:spcPts val="1800"/>
              </a:spcBef>
            </a:pPr>
            <a:r>
              <a:rPr lang="en-US" sz="3600" dirty="0"/>
              <a:t>Improve the way that applicants describe their work; provide sufficient information for reviewers</a:t>
            </a:r>
          </a:p>
          <a:p>
            <a:pPr>
              <a:spcBef>
                <a:spcPts val="1800"/>
              </a:spcBef>
            </a:pPr>
            <a:r>
              <a:rPr lang="en-US" sz="3600" dirty="0"/>
              <a:t>Demonstrate to our public stakeholders that NIH is seriously considering their concerns</a:t>
            </a:r>
          </a:p>
          <a:p>
            <a:pPr>
              <a:spcBef>
                <a:spcPts val="1800"/>
              </a:spcBef>
            </a:pPr>
            <a:r>
              <a:rPr lang="en-US" sz="3600" dirty="0"/>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082800"/>
            <a:ext cx="8992032" cy="5140960"/>
          </a:xfrm>
        </p:spPr>
        <p:txBody>
          <a:bodyPr>
            <a:normAutofit lnSpcReduction="10000"/>
          </a:bodyPr>
          <a:lstStyle/>
          <a:p>
            <a:r>
              <a:rPr lang="en-US" dirty="0"/>
              <a:t>Rigorous statistical analyses</a:t>
            </a:r>
          </a:p>
          <a:p>
            <a:r>
              <a:rPr lang="en-US" dirty="0"/>
              <a:t>Transparency in reporting</a:t>
            </a:r>
          </a:p>
          <a:p>
            <a:r>
              <a:rPr lang="en-US" dirty="0"/>
              <a:t>Data and material sharing</a:t>
            </a:r>
          </a:p>
          <a:p>
            <a:r>
              <a:rPr lang="en-US" dirty="0"/>
              <a:t>Consideration of refutations</a:t>
            </a:r>
          </a:p>
          <a:p>
            <a:r>
              <a:rPr lang="en-US" dirty="0"/>
              <a:t>Consider establishing best practice guidelines </a:t>
            </a:r>
          </a:p>
          <a:p>
            <a:r>
              <a:rPr lang="en-US" dirty="0"/>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Rigorous Statistical Analysis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A section outlining the journal’s policies for statistical analysis should be included in the Information for Authors, and the journal should have a mechanism to check the statistical accuracy of submissions.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79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Sharing</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t>Recommend deposition of datasets in public repositories, where available. Datasets in repositories should be </a:t>
            </a:r>
            <a:r>
              <a:rPr lang="en-US" dirty="0" err="1"/>
              <a:t>bidirectionally</a:t>
            </a:r>
            <a:r>
              <a:rPr lang="en-US" dirty="0"/>
              <a:t> linked to the published article in a way that ensures proper attribution of data production.</a:t>
            </a:r>
          </a:p>
          <a:p>
            <a:r>
              <a:rPr lang="en-US" dirty="0"/>
              <a:t>Encourage presentation of all other data values in machine readable format in the paper or its supplementary information. Require materials sharing after publication.</a:t>
            </a:r>
          </a:p>
          <a:p>
            <a:r>
              <a:rPr lang="en-US" dirty="0"/>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Refutations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57</a:t>
            </a:fld>
            <a:endParaRPr lang="en-US"/>
          </a:p>
        </p:txBody>
      </p:sp>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Best Practice Guidelines for: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20000"/>
          </a:bodyPr>
          <a:lstStyle/>
          <a:p>
            <a:r>
              <a:rPr lang="en-US" dirty="0"/>
              <a:t>Image based data (image screening for manipulation, Western blots, for example)</a:t>
            </a:r>
          </a:p>
          <a:p>
            <a:r>
              <a:rPr lang="en-US" dirty="0"/>
              <a:t>Description of biological material with enough information to uniquely identify the reagents (for example unique accession number in repository), in particular for:</a:t>
            </a:r>
          </a:p>
          <a:p>
            <a:pPr lvl="1"/>
            <a:r>
              <a:rPr lang="en-US" dirty="0"/>
              <a:t>antibodies: also report source, characteristics, dilutions and how they were validated</a:t>
            </a:r>
          </a:p>
          <a:p>
            <a:pPr lvl="1"/>
            <a:r>
              <a:rPr lang="en-US" dirty="0"/>
              <a:t>cell lines: also report source, authentication and mycoplasma contamination status</a:t>
            </a:r>
          </a:p>
          <a:p>
            <a:pPr lvl="1"/>
            <a:r>
              <a:rPr lang="en-US" dirty="0"/>
              <a:t>animals: also report source, species, strain, sex, age, husbandry, inbred and strain characteristics of transgenic animals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2121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59</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60</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65</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66</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67</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68</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70</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71</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72</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73</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74</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dirty="0"/>
              <a:t>Interested people and leaders in reproducibility</a:t>
            </a:r>
          </a:p>
          <a:p>
            <a:r>
              <a:rPr lang="en-US" dirty="0"/>
              <a:t>Meets quarterly</a:t>
            </a:r>
          </a:p>
          <a:p>
            <a:r>
              <a:rPr lang="en-US" dirty="0"/>
              <a:t>Forum, discussion group</a:t>
            </a:r>
          </a:p>
          <a:p>
            <a:pPr lvl="1"/>
            <a:r>
              <a:rPr lang="en-US" dirty="0"/>
              <a:t>What can we do to advance reproducibility?</a:t>
            </a:r>
          </a:p>
          <a:p>
            <a:r>
              <a:rPr lang="en-US" dirty="0"/>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76</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78</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79</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81</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Props1.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2.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4.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79</TotalTime>
  <Words>3369</Words>
  <Application>Microsoft Macintosh PowerPoint</Application>
  <PresentationFormat>Custom</PresentationFormat>
  <Paragraphs>388</Paragraphs>
  <Slides>82</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AdvTTaf7f9f4f.B</vt:lpstr>
      <vt:lpstr>Arial</vt:lpstr>
      <vt:lpstr>Calibri</vt:lpstr>
      <vt:lpstr>Century Gothic</vt:lpstr>
      <vt:lpstr>Century Gothic Bold</vt:lpstr>
      <vt:lpstr>Century Gothic Bold Italic</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Rigorous Statistical Analysis</vt:lpstr>
      <vt:lpstr>Transparency in Reporting</vt:lpstr>
      <vt:lpstr>Data and Material Sharing</vt:lpstr>
      <vt:lpstr>Consideration of Refutations</vt:lpstr>
      <vt:lpstr>Best Practice Guidelines for:</vt:lpstr>
      <vt:lpstr>Endorsements</vt:lpstr>
      <vt:lpstr>PowerPoint Presentation</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6</cp:revision>
  <dcterms:created xsi:type="dcterms:W3CDTF">2019-09-20T23:02:43Z</dcterms:created>
  <dcterms:modified xsi:type="dcterms:W3CDTF">2020-09-16T15:08:33Z</dcterms:modified>
</cp:coreProperties>
</file>